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Default Extension="png" ContentType="image/png"/>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4"/>
  </p:notesMasterIdLst>
  <p:sldIdLst>
    <p:sldId id="256" r:id="rId2"/>
    <p:sldId id="257" r:id="rId3"/>
  </p:sldIdLst>
  <p:sldSz cx="6858000" cy="9906000" type="A4"/>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160EB2"/>
    <a:srgbClr val="006600"/>
    <a:srgbClr val="FFFFCC"/>
    <a:srgbClr val="FFFFFF"/>
    <a:srgbClr val="FFFF66"/>
    <a:srgbClr val="E9D7E6"/>
    <a:srgbClr val="DDBFD9"/>
    <a:srgbClr val="E2BADC"/>
    <a:srgbClr val="DFE2BA"/>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0" d="100"/>
          <a:sy n="100" d="100"/>
        </p:scale>
        <p:origin x="-366" y="3192"/>
      </p:cViewPr>
      <p:guideLst>
        <p:guide orient="horz" pos="3120"/>
        <p:guide pos="2160"/>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FC09F8A-1ACC-4E39-BF27-9A391C8BE06B}" type="datetimeFigureOut">
              <a:rPr lang="en-US" smtClean="0"/>
              <a:pPr/>
              <a:t>9/23/2019</a:t>
            </a:fld>
            <a:endParaRPr lang="en-US"/>
          </a:p>
        </p:txBody>
      </p:sp>
      <p:sp>
        <p:nvSpPr>
          <p:cNvPr id="4" name="Slide Image Placeholder 3"/>
          <p:cNvSpPr>
            <a:spLocks noGrp="1" noRot="1" noChangeAspect="1"/>
          </p:cNvSpPr>
          <p:nvPr>
            <p:ph type="sldImg" idx="2"/>
          </p:nvPr>
        </p:nvSpPr>
        <p:spPr>
          <a:xfrm>
            <a:off x="2241550" y="685800"/>
            <a:ext cx="23749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DB369EB-2CDA-4102-817F-4CC467096BE8}" type="slidenum">
              <a:rPr lang="en-US" smtClean="0"/>
              <a:pPr/>
              <a:t>‹#›</a:t>
            </a:fld>
            <a:endParaRPr lang="en-US"/>
          </a:p>
        </p:txBody>
      </p:sp>
    </p:spTree>
    <p:extLst>
      <p:ext uri="{BB962C8B-B14F-4D97-AF65-F5344CB8AC3E}">
        <p14:creationId xmlns:p14="http://schemas.microsoft.com/office/powerpoint/2010/main" xmlns="" val="266358501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DB369EB-2CDA-4102-817F-4CC467096BE8}" type="slidenum">
              <a:rPr lang="en-US" smtClean="0"/>
              <a:pPr/>
              <a:t>1</a:t>
            </a:fld>
            <a:endParaRPr lang="en-US"/>
          </a:p>
        </p:txBody>
      </p:sp>
    </p:spTree>
    <p:extLst>
      <p:ext uri="{BB962C8B-B14F-4D97-AF65-F5344CB8AC3E}">
        <p14:creationId xmlns:p14="http://schemas.microsoft.com/office/powerpoint/2010/main" xmlns="" val="304478229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14350" y="3077283"/>
            <a:ext cx="5829300" cy="2123369"/>
          </a:xfrm>
        </p:spPr>
        <p:txBody>
          <a:bodyPr/>
          <a:lstStyle/>
          <a:p>
            <a:r>
              <a:rPr lang="en-US" smtClean="0"/>
              <a:t>Click to edit Master title style</a:t>
            </a:r>
            <a:endParaRPr lang="en-US"/>
          </a:p>
        </p:txBody>
      </p:sp>
      <p:sp>
        <p:nvSpPr>
          <p:cNvPr id="3" name="Subtitle 2"/>
          <p:cNvSpPr>
            <a:spLocks noGrp="1"/>
          </p:cNvSpPr>
          <p:nvPr>
            <p:ph type="subTitle" idx="1"/>
          </p:nvPr>
        </p:nvSpPr>
        <p:spPr>
          <a:xfrm>
            <a:off x="1028700" y="5613400"/>
            <a:ext cx="4800600" cy="2531533"/>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FE966B8-9691-4681-BA25-B567D3D84B77}" type="datetimeFigureOut">
              <a:rPr lang="en-US" smtClean="0"/>
              <a:pPr/>
              <a:t>9/23/2019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40217177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FE966B8-9691-4681-BA25-B567D3D84B77}" type="datetimeFigureOut">
              <a:rPr lang="en-US" smtClean="0"/>
              <a:pPr/>
              <a:t>9/23/2019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165457124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3729037" y="573264"/>
            <a:ext cx="1157288" cy="1220822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257176" y="573264"/>
            <a:ext cx="3357563" cy="1220822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FE966B8-9691-4681-BA25-B567D3D84B77}" type="datetimeFigureOut">
              <a:rPr lang="en-US" smtClean="0"/>
              <a:pPr/>
              <a:t>9/23/2019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32299486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FE966B8-9691-4681-BA25-B567D3D84B77}" type="datetimeFigureOut">
              <a:rPr lang="en-US" smtClean="0"/>
              <a:pPr/>
              <a:t>9/23/2019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199153711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41735" y="6365524"/>
            <a:ext cx="5829300" cy="1967442"/>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541735" y="4198588"/>
            <a:ext cx="5829300" cy="216693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FE966B8-9691-4681-BA25-B567D3D84B77}" type="datetimeFigureOut">
              <a:rPr lang="en-US" smtClean="0"/>
              <a:pPr/>
              <a:t>9/23/2019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236197226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257176" y="3338691"/>
            <a:ext cx="2257425" cy="944280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2628901" y="3338691"/>
            <a:ext cx="2257425" cy="944280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FE966B8-9691-4681-BA25-B567D3D84B77}" type="datetimeFigureOut">
              <a:rPr lang="en-US" smtClean="0"/>
              <a:pPr/>
              <a:t>9/23/2019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42388825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342900" y="396699"/>
            <a:ext cx="6172200" cy="1651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342901" y="2217385"/>
            <a:ext cx="3030141"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342901" y="3141486"/>
            <a:ext cx="3030141"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3483770" y="2217385"/>
            <a:ext cx="3031331"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3483770" y="3141486"/>
            <a:ext cx="3031331"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FE966B8-9691-4681-BA25-B567D3D84B77}" type="datetimeFigureOut">
              <a:rPr lang="en-US" smtClean="0"/>
              <a:pPr/>
              <a:t>9/23/2019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208374471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FE966B8-9691-4681-BA25-B567D3D84B77}" type="datetimeFigureOut">
              <a:rPr lang="en-US" smtClean="0"/>
              <a:pPr/>
              <a:t>9/23/2019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15460438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FE966B8-9691-4681-BA25-B567D3D84B77}" type="datetimeFigureOut">
              <a:rPr lang="en-US" smtClean="0"/>
              <a:pPr/>
              <a:t>9/23/2019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51508508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42901" y="394405"/>
            <a:ext cx="2256235" cy="167851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2681288" y="394408"/>
            <a:ext cx="3833813" cy="845449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342901" y="2072924"/>
            <a:ext cx="2256235" cy="677598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FE966B8-9691-4681-BA25-B567D3D84B77}" type="datetimeFigureOut">
              <a:rPr lang="en-US" smtClean="0"/>
              <a:pPr/>
              <a:t>9/23/2019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38336656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344216" y="6934200"/>
            <a:ext cx="4114800" cy="818622"/>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344216" y="885119"/>
            <a:ext cx="4114800" cy="59436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344216" y="7752822"/>
            <a:ext cx="4114800" cy="116257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FE966B8-9691-4681-BA25-B567D3D84B77}" type="datetimeFigureOut">
              <a:rPr lang="en-US" smtClean="0"/>
              <a:pPr/>
              <a:t>9/23/2019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329965686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2">
            <a:lumMod val="20000"/>
            <a:lumOff val="8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342900" y="396699"/>
            <a:ext cx="6172200" cy="1651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342900" y="2311402"/>
            <a:ext cx="6172200" cy="6537502"/>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342900" y="9181397"/>
            <a:ext cx="1600200" cy="527403"/>
          </a:xfrm>
          <a:prstGeom prst="rect">
            <a:avLst/>
          </a:prstGeom>
        </p:spPr>
        <p:txBody>
          <a:bodyPr vert="horz" lIns="91440" tIns="45720" rIns="91440" bIns="45720" rtlCol="0" anchor="ctr"/>
          <a:lstStyle>
            <a:lvl1pPr algn="l">
              <a:defRPr sz="1200">
                <a:solidFill>
                  <a:schemeClr val="tx1">
                    <a:tint val="75000"/>
                  </a:schemeClr>
                </a:solidFill>
              </a:defRPr>
            </a:lvl1pPr>
          </a:lstStyle>
          <a:p>
            <a:fld id="{AFE966B8-9691-4681-BA25-B567D3D84B77}" type="datetimeFigureOut">
              <a:rPr lang="en-US" smtClean="0"/>
              <a:pPr/>
              <a:t>9/23/2019</a:t>
            </a:fld>
            <a:endParaRPr lang="en-US"/>
          </a:p>
        </p:txBody>
      </p:sp>
      <p:sp>
        <p:nvSpPr>
          <p:cNvPr id="5" name="Footer Placeholder 4"/>
          <p:cNvSpPr>
            <a:spLocks noGrp="1"/>
          </p:cNvSpPr>
          <p:nvPr>
            <p:ph type="ftr" sz="quarter" idx="3"/>
          </p:nvPr>
        </p:nvSpPr>
        <p:spPr>
          <a:xfrm>
            <a:off x="2343150" y="9181397"/>
            <a:ext cx="2171700" cy="527403"/>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4914900" y="9181397"/>
            <a:ext cx="1600200" cy="527403"/>
          </a:xfrm>
          <a:prstGeom prst="rect">
            <a:avLst/>
          </a:prstGeom>
        </p:spPr>
        <p:txBody>
          <a:bodyPr vert="horz" lIns="91440" tIns="45720" rIns="91440" bIns="45720" rtlCol="0" anchor="ctr"/>
          <a:lstStyle>
            <a:lvl1pPr algn="r">
              <a:defRPr sz="1200">
                <a:solidFill>
                  <a:schemeClr val="tx1">
                    <a:tint val="75000"/>
                  </a:schemeClr>
                </a:solidFill>
              </a:defRPr>
            </a:lvl1pPr>
          </a:lstStyle>
          <a:p>
            <a:fld id="{376C7DCA-7638-4B2B-8918-E8A11FE9923A}" type="slidenum">
              <a:rPr lang="en-US" smtClean="0"/>
              <a:pPr/>
              <a:t>‹#›</a:t>
            </a:fld>
            <a:endParaRPr lang="en-US"/>
          </a:p>
        </p:txBody>
      </p:sp>
    </p:spTree>
    <p:extLst>
      <p:ext uri="{BB962C8B-B14F-4D97-AF65-F5344CB8AC3E}">
        <p14:creationId xmlns:p14="http://schemas.microsoft.com/office/powerpoint/2010/main" xmlns="" val="4241869923"/>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404664" y="1424608"/>
            <a:ext cx="6048672" cy="576064"/>
          </a:xfrm>
        </p:spPr>
        <p:style>
          <a:lnRef idx="1">
            <a:schemeClr val="accent4"/>
          </a:lnRef>
          <a:fillRef idx="2">
            <a:schemeClr val="accent4"/>
          </a:fillRef>
          <a:effectRef idx="1">
            <a:schemeClr val="accent4"/>
          </a:effectRef>
          <a:fontRef idx="minor">
            <a:schemeClr val="dk1"/>
          </a:fontRef>
        </p:style>
        <p:txBody>
          <a:bodyPr>
            <a:noAutofit/>
          </a:bodyPr>
          <a:lstStyle/>
          <a:p>
            <a:pPr algn="just" rtl="1">
              <a:lnSpc>
                <a:spcPct val="107000"/>
              </a:lnSpc>
              <a:spcAft>
                <a:spcPts val="800"/>
              </a:spcAft>
            </a:pPr>
            <a:r>
              <a:rPr lang="fa-IR" sz="1400" dirty="0" smtClean="0">
                <a:latin typeface="Adobe Arabic" pitchFamily="18" charset="-78"/>
                <a:ea typeface="Calibri"/>
                <a:cs typeface="Adobe Arabic" pitchFamily="18" charset="-78"/>
              </a:rPr>
              <a:t>والدین </a:t>
            </a:r>
            <a:r>
              <a:rPr lang="fa-IR" sz="1400" dirty="0">
                <a:latin typeface="Adobe Arabic" pitchFamily="18" charset="-78"/>
                <a:ea typeface="Calibri"/>
                <a:cs typeface="Adobe Arabic" pitchFamily="18" charset="-78"/>
              </a:rPr>
              <a:t>گرامی پایش رشد گفتار و زبان کودکتان بسیار مهم </a:t>
            </a:r>
            <a:r>
              <a:rPr lang="fa-IR" sz="1400" dirty="0" smtClean="0">
                <a:latin typeface="Adobe Arabic" pitchFamily="18" charset="-78"/>
                <a:ea typeface="Calibri"/>
                <a:cs typeface="Adobe Arabic" pitchFamily="18" charset="-78"/>
              </a:rPr>
              <a:t>است، </a:t>
            </a:r>
            <a:r>
              <a:rPr lang="fa-IR" sz="1400" dirty="0">
                <a:latin typeface="Adobe Arabic" pitchFamily="18" charset="-78"/>
                <a:ea typeface="Calibri"/>
                <a:cs typeface="Adobe Arabic" pitchFamily="18" charset="-78"/>
              </a:rPr>
              <a:t>این کار باعث می شود کودک بتواند به صداها به خوبی پاسخ </a:t>
            </a:r>
            <a:r>
              <a:rPr lang="fa-IR" sz="1400" dirty="0" smtClean="0">
                <a:latin typeface="Adobe Arabic" pitchFamily="18" charset="-78"/>
                <a:ea typeface="Calibri"/>
                <a:cs typeface="Adobe Arabic" pitchFamily="18" charset="-78"/>
              </a:rPr>
              <a:t>دهد. </a:t>
            </a:r>
            <a:r>
              <a:rPr lang="fa-IR" sz="1400" dirty="0">
                <a:latin typeface="Adobe Arabic" pitchFamily="18" charset="-78"/>
                <a:ea typeface="Calibri"/>
                <a:cs typeface="Adobe Arabic" pitchFamily="18" charset="-78"/>
              </a:rPr>
              <a:t>چک لیست </a:t>
            </a:r>
            <a:r>
              <a:rPr lang="fa-IR" sz="1400" dirty="0" smtClean="0">
                <a:latin typeface="Adobe Arabic" pitchFamily="18" charset="-78"/>
                <a:ea typeface="Calibri"/>
                <a:cs typeface="Adobe Arabic" pitchFamily="18" charset="-78"/>
              </a:rPr>
              <a:t>زیر راهنمایی هایی </a:t>
            </a:r>
            <a:r>
              <a:rPr lang="fa-IR" sz="1400" dirty="0">
                <a:latin typeface="Adobe Arabic" pitchFamily="18" charset="-78"/>
                <a:ea typeface="Calibri"/>
                <a:cs typeface="Adobe Arabic" pitchFamily="18" charset="-78"/>
              </a:rPr>
              <a:t>کلی در رابطه با نقاط عطف رشد گفتار و زبان به شما ارائه می </a:t>
            </a:r>
            <a:r>
              <a:rPr lang="fa-IR" sz="1400" dirty="0" smtClean="0">
                <a:latin typeface="Adobe Arabic" pitchFamily="18" charset="-78"/>
                <a:ea typeface="Calibri"/>
                <a:cs typeface="Adobe Arabic" pitchFamily="18" charset="-78"/>
              </a:rPr>
              <a:t>کند. </a:t>
            </a:r>
            <a:endParaRPr lang="en-US" sz="1400" dirty="0">
              <a:latin typeface="Adobe Arabic" pitchFamily="18" charset="-78"/>
              <a:cs typeface="Adobe Arabic" pitchFamily="18" charset="-78"/>
            </a:endParaRPr>
          </a:p>
        </p:txBody>
      </p:sp>
      <p:sp>
        <p:nvSpPr>
          <p:cNvPr id="4" name="Rounded Rectangle 3"/>
          <p:cNvSpPr/>
          <p:nvPr/>
        </p:nvSpPr>
        <p:spPr>
          <a:xfrm>
            <a:off x="332656" y="344489"/>
            <a:ext cx="6071915" cy="855760"/>
          </a:xfrm>
          <a:prstGeom prst="roundRect">
            <a:avLst/>
          </a:prstGeom>
        </p:spPr>
        <p:style>
          <a:lnRef idx="1">
            <a:schemeClr val="accent1"/>
          </a:lnRef>
          <a:fillRef idx="2">
            <a:schemeClr val="accent1"/>
          </a:fillRef>
          <a:effectRef idx="1">
            <a:schemeClr val="accent1"/>
          </a:effectRef>
          <a:fontRef idx="minor">
            <a:schemeClr val="dk1"/>
          </a:fontRef>
        </p:style>
        <p:txBody>
          <a:bodyPr rtlCol="0" anchor="ctr"/>
          <a:lstStyle/>
          <a:p>
            <a:pPr algn="r" rtl="1"/>
            <a:r>
              <a:rPr lang="fa-IR" sz="3200" b="1" dirty="0">
                <a:solidFill>
                  <a:srgbClr val="160EB2"/>
                </a:solidFill>
                <a:ea typeface="Calibri"/>
                <a:cs typeface="B Mitra" pitchFamily="2" charset="-78"/>
              </a:rPr>
              <a:t>چک لیست شنوایی</a:t>
            </a:r>
            <a:r>
              <a:rPr lang="en-US" sz="3200" dirty="0">
                <a:solidFill>
                  <a:srgbClr val="160EB2"/>
                </a:solidFill>
                <a:ea typeface="Calibri"/>
                <a:cs typeface="B Mitra" pitchFamily="2" charset="-78"/>
              </a:rPr>
              <a:t/>
            </a:r>
            <a:br>
              <a:rPr lang="en-US" sz="3200" dirty="0">
                <a:solidFill>
                  <a:srgbClr val="160EB2"/>
                </a:solidFill>
                <a:ea typeface="Calibri"/>
                <a:cs typeface="B Mitra" pitchFamily="2" charset="-78"/>
              </a:rPr>
            </a:br>
            <a:r>
              <a:rPr lang="fa-IR" sz="1600" b="1" dirty="0">
                <a:solidFill>
                  <a:srgbClr val="160EB2"/>
                </a:solidFill>
                <a:ea typeface="Calibri"/>
                <a:cs typeface="B Mitra" pitchFamily="2" charset="-78"/>
              </a:rPr>
              <a:t>دکترگیتامولّلی</a:t>
            </a:r>
            <a:r>
              <a:rPr lang="fa-IR" sz="1600" b="1" dirty="0" smtClean="0">
                <a:solidFill>
                  <a:srgbClr val="160EB2"/>
                </a:solidFill>
                <a:ea typeface="Calibri"/>
                <a:cs typeface="B Mitra" pitchFamily="2" charset="-78"/>
              </a:rPr>
              <a:t>، دانشیار </a:t>
            </a:r>
            <a:r>
              <a:rPr lang="fa-IR" sz="1600" b="1" dirty="0">
                <a:solidFill>
                  <a:srgbClr val="160EB2"/>
                </a:solidFill>
                <a:ea typeface="Calibri"/>
                <a:cs typeface="B Mitra" pitchFamily="2" charset="-78"/>
              </a:rPr>
              <a:t>دانشگاه علوم بهزیستی وتوانبخشی</a:t>
            </a:r>
            <a:endParaRPr lang="en-US" sz="1600" dirty="0">
              <a:solidFill>
                <a:srgbClr val="160EB2"/>
              </a:solidFill>
            </a:endParaRPr>
          </a:p>
        </p:txBody>
      </p:sp>
      <p:graphicFrame>
        <p:nvGraphicFramePr>
          <p:cNvPr id="14" name="Content Placeholder 3"/>
          <p:cNvGraphicFramePr>
            <a:graphicFrameLocks/>
          </p:cNvGraphicFramePr>
          <p:nvPr>
            <p:extLst>
              <p:ext uri="{D42A27DB-BD31-4B8C-83A1-F6EECF244321}">
                <p14:modId xmlns:p14="http://schemas.microsoft.com/office/powerpoint/2010/main" xmlns="" val="3002507395"/>
              </p:ext>
            </p:extLst>
          </p:nvPr>
        </p:nvGraphicFramePr>
        <p:xfrm>
          <a:off x="355899" y="2216696"/>
          <a:ext cx="6048672" cy="6163640"/>
        </p:xfrm>
        <a:graphic>
          <a:graphicData uri="http://schemas.openxmlformats.org/drawingml/2006/table">
            <a:tbl>
              <a:tblPr rtl="1" firstRow="1" firstCol="1" bandRow="1"/>
              <a:tblGrid>
                <a:gridCol w="1050726"/>
                <a:gridCol w="4691685"/>
                <a:gridCol w="306261"/>
              </a:tblGrid>
              <a:tr h="133774">
                <a:tc rowSpan="4">
                  <a:txBody>
                    <a:bodyPr/>
                    <a:lstStyle/>
                    <a:p>
                      <a:pPr algn="ctr" rtl="1">
                        <a:lnSpc>
                          <a:spcPct val="107000"/>
                        </a:lnSpc>
                        <a:spcAft>
                          <a:spcPts val="0"/>
                        </a:spcAft>
                      </a:pPr>
                      <a:r>
                        <a:rPr lang="fa-IR" sz="1400" b="1" dirty="0">
                          <a:effectLst/>
                          <a:latin typeface="Adobe Arabic" pitchFamily="18" charset="-78"/>
                          <a:ea typeface="Calibri"/>
                          <a:cs typeface="Adobe Arabic" pitchFamily="18" charset="-78"/>
                        </a:rPr>
                        <a:t>تولد تا 3 ماهگی </a:t>
                      </a:r>
                      <a:endParaRPr lang="en-US" sz="1400" b="1" dirty="0">
                        <a:effectLst/>
                        <a:latin typeface="Adobe Arabic" pitchFamily="18" charset="-78"/>
                        <a:ea typeface="Calibri"/>
                        <a:cs typeface="Adobe Arabic" pitchFamily="18" charset="-78"/>
                      </a:endParaRPr>
                    </a:p>
                  </a:txBody>
                  <a:tcPr marL="46877" marR="46877" marT="0" marB="0" anchor="ctr">
                    <a:lnL w="12700" cap="flat" cmpd="sng" algn="ctr">
                      <a:solidFill>
                        <a:srgbClr val="000000"/>
                      </a:solidFill>
                      <a:prstDash val="solid"/>
                      <a:round/>
                      <a:headEnd type="none" w="med" len="med"/>
                      <a:tailEnd type="none" w="med" len="med"/>
                    </a:lnL>
                    <a:lnR w="28575" cap="flat" cmpd="sng" algn="ctr">
                      <a:solidFill>
                        <a:schemeClr val="bg1"/>
                      </a:solidFill>
                      <a:prstDash val="solid"/>
                      <a:round/>
                      <a:headEnd type="none" w="med" len="med"/>
                      <a:tailEnd type="none" w="med" len="med"/>
                    </a:lnR>
                    <a:lnT w="12700" cap="flat" cmpd="sng" algn="ctr">
                      <a:solidFill>
                        <a:srgbClr val="000000"/>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rgbClr val="00B0F0"/>
                    </a:solidFill>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عکس العمل به صداهای بلند</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tx2">
                        <a:lumMod val="20000"/>
                        <a:lumOff val="8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tx2">
                        <a:lumMod val="20000"/>
                        <a:lumOff val="8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وقتی کودک صداهای آشنا یا صدای افراد آشنا را می شنود آرامتر میشود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tx2">
                        <a:lumMod val="20000"/>
                        <a:lumOff val="8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tx2">
                        <a:lumMod val="20000"/>
                        <a:lumOff val="8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صداسازی های اولیه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tx2">
                        <a:lumMod val="20000"/>
                        <a:lumOff val="8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tx2">
                        <a:lumMod val="20000"/>
                        <a:lumOff val="8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کودک با نگاه کردن فردی که صحبت می کند به گفتار واکنش نشان می دهد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tx2">
                        <a:lumMod val="20000"/>
                        <a:lumOff val="80000"/>
                      </a:schemeClr>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tx2">
                        <a:lumMod val="20000"/>
                        <a:lumOff val="80000"/>
                      </a:schemeClr>
                    </a:solidFill>
                  </a:tcPr>
                </a:tc>
              </a:tr>
              <a:tr h="133774">
                <a:tc rowSpan="3">
                  <a:txBody>
                    <a:bodyPr/>
                    <a:lstStyle/>
                    <a:p>
                      <a:pPr algn="ctr" rtl="1">
                        <a:lnSpc>
                          <a:spcPct val="107000"/>
                        </a:lnSpc>
                        <a:spcAft>
                          <a:spcPts val="0"/>
                        </a:spcAft>
                      </a:pPr>
                      <a:r>
                        <a:rPr lang="fa-IR" sz="1400" b="1" dirty="0">
                          <a:effectLst/>
                          <a:latin typeface="Adobe Arabic" pitchFamily="18" charset="-78"/>
                          <a:ea typeface="Calibri"/>
                          <a:cs typeface="Adobe Arabic" pitchFamily="18" charset="-78"/>
                        </a:rPr>
                        <a:t>3تا 6 ماهگی </a:t>
                      </a:r>
                      <a:endParaRPr lang="en-US" sz="1400" b="1" dirty="0">
                        <a:effectLst/>
                        <a:latin typeface="Adobe Arabic" pitchFamily="18" charset="-78"/>
                        <a:ea typeface="Calibri"/>
                        <a:cs typeface="Adobe Arabic" pitchFamily="18" charset="-78"/>
                      </a:endParaRPr>
                    </a:p>
                  </a:txBody>
                  <a:tcPr marL="46877" marR="46877" marT="0" marB="0" anchor="ctr">
                    <a:lnL w="12700" cap="flat" cmpd="sng" algn="ctr">
                      <a:solidFill>
                        <a:srgbClr val="000000"/>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6">
                        <a:lumMod val="75000"/>
                      </a:schemeClr>
                    </a:solidFill>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کودک چشم ها و سرش را سمت صدا می چرخاند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6">
                        <a:lumMod val="40000"/>
                        <a:lumOff val="60000"/>
                      </a:schemeClr>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6">
                        <a:lumMod val="40000"/>
                        <a:lumOff val="6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شروع صداسازی شبیه به صداهای گفتاری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6">
                        <a:lumMod val="40000"/>
                        <a:lumOff val="6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6">
                        <a:lumMod val="40000"/>
                        <a:lumOff val="6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خندیدن و ایجاد سروصدا برای نشان دادن رضایت یا عدم رضایت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6">
                        <a:lumMod val="40000"/>
                        <a:lumOff val="60000"/>
                      </a:schemeClr>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6">
                        <a:lumMod val="40000"/>
                        <a:lumOff val="60000"/>
                      </a:schemeClr>
                    </a:solidFill>
                  </a:tcPr>
                </a:tc>
              </a:tr>
              <a:tr h="133774">
                <a:tc rowSpan="4">
                  <a:txBody>
                    <a:bodyPr/>
                    <a:lstStyle/>
                    <a:p>
                      <a:pPr algn="ctr" rtl="1">
                        <a:lnSpc>
                          <a:spcPct val="107000"/>
                        </a:lnSpc>
                        <a:spcAft>
                          <a:spcPts val="0"/>
                        </a:spcAft>
                      </a:pPr>
                      <a:r>
                        <a:rPr lang="fa-IR" sz="1400" b="1" dirty="0">
                          <a:effectLst/>
                          <a:latin typeface="Adobe Arabic" pitchFamily="18" charset="-78"/>
                          <a:ea typeface="Calibri"/>
                          <a:cs typeface="Adobe Arabic" pitchFamily="18" charset="-78"/>
                        </a:rPr>
                        <a:t>6تا 9 ماهگی </a:t>
                      </a:r>
                      <a:endParaRPr lang="en-US" sz="1400" b="1" dirty="0">
                        <a:effectLst/>
                        <a:latin typeface="Adobe Arabic" pitchFamily="18" charset="-78"/>
                        <a:ea typeface="Calibri"/>
                        <a:cs typeface="Adobe Arabic" pitchFamily="18" charset="-78"/>
                      </a:endParaRPr>
                    </a:p>
                  </a:txBody>
                  <a:tcPr marL="46877" marR="46877" marT="0" marB="0" anchor="ctr">
                    <a:lnL w="12700" cap="flat" cmpd="sng" algn="ctr">
                      <a:solidFill>
                        <a:srgbClr val="000000"/>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rgbClr val="C00000"/>
                    </a:solidFill>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بیان هجاهای دولبی مانند "ماما" "بابا" "دادا"</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2">
                        <a:lumMod val="40000"/>
                        <a:lumOff val="6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2">
                        <a:lumMod val="40000"/>
                        <a:lumOff val="6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کودک برای جلب توجه دیگران جیغ می زند یا صداسازی می کند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2">
                        <a:lumMod val="40000"/>
                        <a:lumOff val="6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2">
                        <a:lumMod val="40000"/>
                        <a:lumOff val="6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اغلب به "نه " و "نام خودش " واکنش نشان می دهد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2">
                        <a:lumMod val="40000"/>
                        <a:lumOff val="6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2">
                        <a:lumMod val="40000"/>
                        <a:lumOff val="6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واکنش به موزیک و شعر های آهنگین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2">
                        <a:lumMod val="40000"/>
                        <a:lumOff val="60000"/>
                      </a:schemeClr>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2">
                        <a:lumMod val="40000"/>
                        <a:lumOff val="60000"/>
                      </a:schemeClr>
                    </a:solidFill>
                  </a:tcPr>
                </a:tc>
              </a:tr>
              <a:tr h="133774">
                <a:tc rowSpan="4">
                  <a:txBody>
                    <a:bodyPr/>
                    <a:lstStyle/>
                    <a:p>
                      <a:pPr algn="ctr" rtl="1">
                        <a:lnSpc>
                          <a:spcPct val="107000"/>
                        </a:lnSpc>
                        <a:spcAft>
                          <a:spcPts val="0"/>
                        </a:spcAft>
                      </a:pPr>
                      <a:r>
                        <a:rPr lang="fa-IR" sz="1400" b="1" dirty="0">
                          <a:effectLst/>
                          <a:latin typeface="Adobe Arabic" pitchFamily="18" charset="-78"/>
                          <a:ea typeface="Calibri"/>
                          <a:cs typeface="Adobe Arabic" pitchFamily="18" charset="-78"/>
                        </a:rPr>
                        <a:t>9تا 12 ماهگی </a:t>
                      </a:r>
                      <a:endParaRPr lang="en-US" sz="1400" b="1" dirty="0">
                        <a:effectLst/>
                        <a:latin typeface="Adobe Arabic" pitchFamily="18" charset="-78"/>
                        <a:ea typeface="Calibri"/>
                        <a:cs typeface="Adobe Arabic" pitchFamily="18" charset="-78"/>
                      </a:endParaRPr>
                    </a:p>
                  </a:txBody>
                  <a:tcPr marL="46877" marR="46877" marT="0" marB="0" anchor="ctr">
                    <a:lnL w="12700" cap="flat" cmpd="sng" algn="ctr">
                      <a:solidFill>
                        <a:srgbClr val="000000"/>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rgbClr val="7030A0"/>
                    </a:solidFill>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تقلید صداهای گفتاری دیگران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4">
                        <a:lumMod val="40000"/>
                        <a:lumOff val="6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4">
                        <a:lumMod val="40000"/>
                        <a:lumOff val="6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درک تک کلمات مانند توپ ، سگ ، بابا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4">
                        <a:lumMod val="40000"/>
                        <a:lumOff val="6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4">
                        <a:lumMod val="40000"/>
                        <a:lumOff val="6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برگرداندن سر به صداهای آرامتر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4">
                        <a:lumMod val="40000"/>
                        <a:lumOff val="6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4">
                        <a:lumMod val="40000"/>
                        <a:lumOff val="6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پدیدار شدن اولین واژه ها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4">
                        <a:lumMod val="40000"/>
                        <a:lumOff val="60000"/>
                      </a:schemeClr>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4">
                        <a:lumMod val="40000"/>
                        <a:lumOff val="60000"/>
                      </a:schemeClr>
                    </a:solidFill>
                  </a:tcPr>
                </a:tc>
              </a:tr>
              <a:tr h="133774">
                <a:tc rowSpan="4">
                  <a:txBody>
                    <a:bodyPr/>
                    <a:lstStyle/>
                    <a:p>
                      <a:pPr algn="ctr" rtl="1">
                        <a:lnSpc>
                          <a:spcPct val="107000"/>
                        </a:lnSpc>
                        <a:spcAft>
                          <a:spcPts val="0"/>
                        </a:spcAft>
                      </a:pPr>
                      <a:r>
                        <a:rPr lang="fa-IR" sz="1400" b="1" dirty="0">
                          <a:effectLst/>
                          <a:latin typeface="Adobe Arabic" pitchFamily="18" charset="-78"/>
                          <a:ea typeface="Calibri"/>
                          <a:cs typeface="Adobe Arabic" pitchFamily="18" charset="-78"/>
                        </a:rPr>
                        <a:t>12 تا 18 ماهگی </a:t>
                      </a:r>
                      <a:endParaRPr lang="en-US" sz="1400" b="1" dirty="0">
                        <a:effectLst/>
                        <a:latin typeface="Adobe Arabic" pitchFamily="18" charset="-78"/>
                        <a:ea typeface="Calibri"/>
                        <a:cs typeface="Adobe Arabic" pitchFamily="18" charset="-78"/>
                      </a:endParaRPr>
                    </a:p>
                  </a:txBody>
                  <a:tcPr marL="46877" marR="46877" marT="0" marB="0" anchor="ctr">
                    <a:lnL w="12700" cap="flat" cmpd="sng" algn="ctr">
                      <a:solidFill>
                        <a:srgbClr val="000000"/>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5">
                        <a:lumMod val="75000"/>
                      </a:schemeClr>
                    </a:solidFill>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هر هفته شاهده درک تعدادی واژه ی جدید خواهید بود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5">
                        <a:lumMod val="20000"/>
                        <a:lumOff val="80000"/>
                      </a:schemeClr>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5">
                        <a:lumMod val="20000"/>
                        <a:lumOff val="8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پیروی از دستورات ساده کلامی مانند توپت بیار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5">
                        <a:lumMod val="20000"/>
                        <a:lumOff val="8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5">
                        <a:lumMod val="20000"/>
                        <a:lumOff val="8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وقتی از کودک می پرسید به افراد یا اسباب بازی هایش اشاره می کند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5">
                        <a:lumMod val="20000"/>
                        <a:lumOff val="80000"/>
                      </a:schemeClr>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5">
                        <a:lumMod val="20000"/>
                        <a:lumOff val="80000"/>
                      </a:schemeClr>
                    </a:solidFill>
                  </a:tcPr>
                </a:tc>
              </a:tr>
              <a:tr h="267549">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یادگیری واژه های جدید ادامه می یابد هرچند ممکن است با وضوح کمتر آن ها را بیان کند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5">
                        <a:lumMod val="20000"/>
                        <a:lumOff val="80000"/>
                      </a:schemeClr>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5">
                        <a:lumMod val="20000"/>
                        <a:lumOff val="80000"/>
                      </a:schemeClr>
                    </a:solidFill>
                  </a:tcPr>
                </a:tc>
              </a:tr>
              <a:tr h="133774">
                <a:tc rowSpan="2">
                  <a:txBody>
                    <a:bodyPr/>
                    <a:lstStyle/>
                    <a:p>
                      <a:pPr algn="ctr" rtl="1">
                        <a:lnSpc>
                          <a:spcPct val="107000"/>
                        </a:lnSpc>
                        <a:spcAft>
                          <a:spcPts val="0"/>
                        </a:spcAft>
                      </a:pPr>
                      <a:r>
                        <a:rPr lang="fa-IR" sz="1400" b="1" dirty="0">
                          <a:effectLst/>
                          <a:latin typeface="Adobe Arabic" pitchFamily="18" charset="-78"/>
                          <a:ea typeface="Calibri"/>
                          <a:cs typeface="Adobe Arabic" pitchFamily="18" charset="-78"/>
                        </a:rPr>
                        <a:t>18 تا 24 ماهگی </a:t>
                      </a:r>
                      <a:endParaRPr lang="en-US" sz="1400" b="1" dirty="0">
                        <a:effectLst/>
                        <a:latin typeface="Adobe Arabic" pitchFamily="18" charset="-78"/>
                        <a:ea typeface="Calibri"/>
                        <a:cs typeface="Adobe Arabic" pitchFamily="18" charset="-78"/>
                      </a:endParaRPr>
                    </a:p>
                  </a:txBody>
                  <a:tcPr marL="46877" marR="46877" marT="0" marB="0" anchor="ctr">
                    <a:lnL w="12700" cap="flat" cmpd="sng" algn="ctr">
                      <a:solidFill>
                        <a:srgbClr val="000000"/>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rgbClr val="FFFF66"/>
                    </a:solidFill>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گوش دادن به داستان ها یا شعر های ساده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rgbClr val="FFFFCC"/>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rgbClr val="FFFFCC"/>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بیان عبارات کوتاه 2کلمه ای یا بیشتر مثل توپ بزرگ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rgbClr val="FFFFCC"/>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rgbClr val="FFFFCC"/>
                    </a:solidFill>
                  </a:tcPr>
                </a:tc>
              </a:tr>
              <a:tr h="133774">
                <a:tc rowSpan="3">
                  <a:txBody>
                    <a:bodyPr/>
                    <a:lstStyle/>
                    <a:p>
                      <a:pPr algn="ctr" rtl="1">
                        <a:lnSpc>
                          <a:spcPct val="107000"/>
                        </a:lnSpc>
                        <a:spcAft>
                          <a:spcPts val="0"/>
                        </a:spcAft>
                      </a:pPr>
                      <a:r>
                        <a:rPr lang="fa-IR" sz="1400" b="1" dirty="0">
                          <a:effectLst/>
                          <a:latin typeface="Adobe Arabic" pitchFamily="18" charset="-78"/>
                          <a:ea typeface="Calibri"/>
                          <a:cs typeface="Adobe Arabic" pitchFamily="18" charset="-78"/>
                        </a:rPr>
                        <a:t>2تا 3 سالگی </a:t>
                      </a:r>
                      <a:endParaRPr lang="en-US" sz="1400" b="1" dirty="0">
                        <a:effectLst/>
                        <a:latin typeface="Adobe Arabic" pitchFamily="18" charset="-78"/>
                        <a:ea typeface="Calibri"/>
                        <a:cs typeface="Adobe Arabic" pitchFamily="18" charset="-78"/>
                      </a:endParaRPr>
                    </a:p>
                  </a:txBody>
                  <a:tcPr marL="46877" marR="46877" marT="0" marB="0" anchor="ctr">
                    <a:lnL w="12700" cap="flat" cmpd="sng" algn="ctr">
                      <a:solidFill>
                        <a:srgbClr val="000000"/>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rgbClr val="006600"/>
                    </a:solidFill>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درک جملات طولانی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3">
                        <a:lumMod val="40000"/>
                        <a:lumOff val="6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3">
                        <a:lumMod val="40000"/>
                        <a:lumOff val="6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گوش دادن از فاصله بیشتر ( در محیط آرام )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3">
                        <a:lumMod val="40000"/>
                        <a:lumOff val="6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3">
                        <a:lumMod val="40000"/>
                        <a:lumOff val="6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پیروی از دستورات 2 -3 مرحله ای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3">
                        <a:lumMod val="40000"/>
                        <a:lumOff val="60000"/>
                      </a:schemeClr>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57150" cap="flat" cmpd="sng" algn="ctr">
                      <a:solidFill>
                        <a:schemeClr val="bg1"/>
                      </a:solidFill>
                      <a:prstDash val="solid"/>
                      <a:round/>
                      <a:headEnd type="none" w="med" len="med"/>
                      <a:tailEnd type="none" w="med" len="med"/>
                    </a:lnB>
                    <a:solidFill>
                      <a:schemeClr val="accent3">
                        <a:lumMod val="40000"/>
                        <a:lumOff val="60000"/>
                      </a:schemeClr>
                    </a:solidFill>
                  </a:tcPr>
                </a:tc>
              </a:tr>
              <a:tr h="133774">
                <a:tc rowSpan="2">
                  <a:txBody>
                    <a:bodyPr/>
                    <a:lstStyle/>
                    <a:p>
                      <a:pPr algn="ctr" rtl="1">
                        <a:lnSpc>
                          <a:spcPct val="107000"/>
                        </a:lnSpc>
                        <a:spcAft>
                          <a:spcPts val="0"/>
                        </a:spcAft>
                      </a:pPr>
                      <a:r>
                        <a:rPr lang="fa-IR" sz="1400" b="1" dirty="0">
                          <a:effectLst/>
                          <a:latin typeface="Adobe Arabic" pitchFamily="18" charset="-78"/>
                          <a:ea typeface="Calibri"/>
                          <a:cs typeface="Adobe Arabic" pitchFamily="18" charset="-78"/>
                        </a:rPr>
                        <a:t>3تا 4 سالگی </a:t>
                      </a:r>
                      <a:endParaRPr lang="en-US" sz="1400" b="1" dirty="0">
                        <a:effectLst/>
                        <a:latin typeface="Adobe Arabic" pitchFamily="18" charset="-78"/>
                        <a:ea typeface="Calibri"/>
                        <a:cs typeface="Adobe Arabic" pitchFamily="18" charset="-78"/>
                      </a:endParaRPr>
                    </a:p>
                  </a:txBody>
                  <a:tcPr marL="46877" marR="46877" marT="0" marB="0" anchor="ctr">
                    <a:lnL w="12700" cap="flat" cmpd="sng" algn="ctr">
                      <a:solidFill>
                        <a:srgbClr val="000000"/>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1">
                        <a:lumMod val="75000"/>
                      </a:schemeClr>
                    </a:solidFill>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پردازش جملات دارای ساختار های پیچیده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1">
                        <a:lumMod val="20000"/>
                        <a:lumOff val="80000"/>
                      </a:schemeClr>
                    </a:solidFill>
                  </a:tcPr>
                </a:tc>
                <a:tc>
                  <a:txBody>
                    <a:bodyPr/>
                    <a:lstStyle/>
                    <a:p>
                      <a:pPr algn="just" rtl="1">
                        <a:lnSpc>
                          <a:spcPct val="107000"/>
                        </a:lnSpc>
                        <a:spcAft>
                          <a:spcPts val="0"/>
                        </a:spcAft>
                      </a:pPr>
                      <a:r>
                        <a:rPr lang="fa-IR" sz="1400">
                          <a:effectLst/>
                          <a:latin typeface="Calibri"/>
                          <a:ea typeface="Calibri"/>
                          <a:cs typeface="B Nazanin"/>
                        </a:rPr>
                        <a:t> </a:t>
                      </a:r>
                      <a:endParaRPr lang="en-US" sz="140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1">
                        <a:lumMod val="20000"/>
                        <a:lumOff val="80000"/>
                      </a:schemeClr>
                    </a:solidFill>
                  </a:tcPr>
                </a:tc>
              </a:tr>
              <a:tr h="133774">
                <a:tc vMerge="1">
                  <a:txBody>
                    <a:bodyPr/>
                    <a:lstStyle/>
                    <a:p>
                      <a:endParaRPr lang="en-US"/>
                    </a:p>
                  </a:txBody>
                  <a:tcPr/>
                </a:tc>
                <a:tc>
                  <a:txBody>
                    <a:bodyPr/>
                    <a:lstStyle/>
                    <a:p>
                      <a:pPr algn="just" rtl="1">
                        <a:lnSpc>
                          <a:spcPct val="107000"/>
                        </a:lnSpc>
                        <a:spcAft>
                          <a:spcPts val="0"/>
                        </a:spcAft>
                      </a:pPr>
                      <a:r>
                        <a:rPr lang="fa-IR" sz="1400" dirty="0">
                          <a:effectLst/>
                          <a:latin typeface="Adobe Arabic" pitchFamily="18" charset="-78"/>
                          <a:ea typeface="Calibri"/>
                          <a:cs typeface="Adobe Arabic" pitchFamily="18" charset="-78"/>
                        </a:rPr>
                        <a:t>بازگویی داستان های طولانی تر با جزئیات بیشتر در 5 جمله یا بیشتر </a:t>
                      </a:r>
                      <a:endParaRPr lang="en-US" sz="1400" dirty="0">
                        <a:effectLst/>
                        <a:latin typeface="Adobe Arabic" pitchFamily="18" charset="-78"/>
                        <a:ea typeface="Calibri"/>
                        <a:cs typeface="Adobe Arabic" pitchFamily="18" charset="-78"/>
                      </a:endParaRPr>
                    </a:p>
                  </a:txBody>
                  <a:tcPr marL="46877" marR="46877"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1">
                        <a:lumMod val="20000"/>
                        <a:lumOff val="80000"/>
                      </a:schemeClr>
                    </a:solidFill>
                  </a:tcPr>
                </a:tc>
                <a:tc>
                  <a:txBody>
                    <a:bodyPr/>
                    <a:lstStyle/>
                    <a:p>
                      <a:pPr algn="just" rtl="1">
                        <a:lnSpc>
                          <a:spcPct val="107000"/>
                        </a:lnSpc>
                        <a:spcAft>
                          <a:spcPts val="0"/>
                        </a:spcAft>
                      </a:pPr>
                      <a:r>
                        <a:rPr lang="fa-IR" sz="1400" dirty="0">
                          <a:effectLst/>
                          <a:latin typeface="Calibri"/>
                          <a:ea typeface="Calibri"/>
                          <a:cs typeface="B Nazanin"/>
                        </a:rPr>
                        <a:t> </a:t>
                      </a:r>
                      <a:endParaRPr lang="en-US" sz="1400" dirty="0">
                        <a:effectLst/>
                        <a:latin typeface="Calibri"/>
                        <a:ea typeface="Calibri"/>
                        <a:cs typeface="Arial"/>
                      </a:endParaRPr>
                    </a:p>
                  </a:txBody>
                  <a:tcPr marL="46877" marR="46877" marT="0" marB="0">
                    <a:lnL w="28575"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chemeClr val="bg1"/>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1">
                        <a:lumMod val="20000"/>
                        <a:lumOff val="80000"/>
                      </a:schemeClr>
                    </a:solidFill>
                  </a:tcPr>
                </a:tc>
              </a:tr>
            </a:tbl>
          </a:graphicData>
        </a:graphic>
      </p:graphicFrame>
      <p:sp>
        <p:nvSpPr>
          <p:cNvPr id="15" name="Rounded Rectangle 14"/>
          <p:cNvSpPr/>
          <p:nvPr/>
        </p:nvSpPr>
        <p:spPr>
          <a:xfrm>
            <a:off x="1424397" y="9129464"/>
            <a:ext cx="3888432" cy="468052"/>
          </a:xfrm>
          <a:prstGeom prst="round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rtl="1">
              <a:spcAft>
                <a:spcPts val="0"/>
              </a:spcAft>
              <a:tabLst>
                <a:tab pos="2971800" algn="ctr"/>
                <a:tab pos="5943600" algn="r"/>
              </a:tabLst>
            </a:pPr>
            <a:r>
              <a:rPr lang="fa-IR" sz="1100" b="1" dirty="0" smtClean="0">
                <a:solidFill>
                  <a:srgbClr val="160EB2"/>
                </a:solidFill>
                <a:ea typeface="Calibri"/>
              </a:rPr>
              <a:t>گروه روانشناسی و آموزش کودکان استثنایی،</a:t>
            </a:r>
          </a:p>
          <a:p>
            <a:pPr algn="ctr" rtl="1">
              <a:spcAft>
                <a:spcPts val="0"/>
              </a:spcAft>
              <a:tabLst>
                <a:tab pos="2971800" algn="ctr"/>
                <a:tab pos="5943600" algn="r"/>
              </a:tabLst>
            </a:pPr>
            <a:r>
              <a:rPr lang="fa-IR" sz="1100" b="1" smtClean="0">
                <a:solidFill>
                  <a:srgbClr val="160EB2"/>
                </a:solidFill>
                <a:ea typeface="Calibri"/>
              </a:rPr>
              <a:t>دانشگاه علوم بهزیستی و توانبخشی</a:t>
            </a:r>
            <a:endParaRPr lang="en-US" sz="1100" b="1" dirty="0">
              <a:solidFill>
                <a:srgbClr val="160EB2"/>
              </a:solidFill>
              <a:ea typeface="Calibri"/>
              <a:cs typeface="Arial"/>
            </a:endParaRPr>
          </a:p>
        </p:txBody>
      </p:sp>
      <p:sp>
        <p:nvSpPr>
          <p:cNvPr id="16" name="TextBox 15"/>
          <p:cNvSpPr txBox="1"/>
          <p:nvPr/>
        </p:nvSpPr>
        <p:spPr>
          <a:xfrm>
            <a:off x="332656" y="8319969"/>
            <a:ext cx="6071915" cy="523220"/>
          </a:xfrm>
          <a:prstGeom prst="rect">
            <a:avLst/>
          </a:prstGeom>
        </p:spPr>
        <p:style>
          <a:lnRef idx="1">
            <a:schemeClr val="accent4"/>
          </a:lnRef>
          <a:fillRef idx="2">
            <a:schemeClr val="accent4"/>
          </a:fillRef>
          <a:effectRef idx="1">
            <a:schemeClr val="accent4"/>
          </a:effectRef>
          <a:fontRef idx="minor">
            <a:schemeClr val="dk1"/>
          </a:fontRef>
        </p:style>
        <p:txBody>
          <a:bodyPr wrap="square" rtlCol="0">
            <a:spAutoFit/>
          </a:bodyPr>
          <a:lstStyle/>
          <a:p>
            <a:pPr algn="just" rtl="1"/>
            <a:r>
              <a:rPr lang="fa-IR" sz="1400" b="1" dirty="0">
                <a:latin typeface="Adobe Arabic" pitchFamily="18" charset="-78"/>
                <a:ea typeface="Calibri"/>
                <a:cs typeface="Adobe Arabic" pitchFamily="18" charset="-78"/>
              </a:rPr>
              <a:t>اگر درباره شنوایی یا رشد گفتار و زبان فرزندتان نگران </a:t>
            </a:r>
            <a:r>
              <a:rPr lang="fa-IR" sz="1400" b="1" dirty="0" smtClean="0">
                <a:latin typeface="Adobe Arabic" pitchFamily="18" charset="-78"/>
                <a:ea typeface="Calibri"/>
                <a:cs typeface="Adobe Arabic" pitchFamily="18" charset="-78"/>
              </a:rPr>
              <a:t>هستید، بهتر </a:t>
            </a:r>
            <a:r>
              <a:rPr lang="fa-IR" sz="1400" b="1" dirty="0">
                <a:latin typeface="Adobe Arabic" pitchFamily="18" charset="-78"/>
                <a:ea typeface="Calibri"/>
                <a:cs typeface="Adobe Arabic" pitchFamily="18" charset="-78"/>
              </a:rPr>
              <a:t>است چک لیست شنوایی را پر کنید، سپس با یک شنوایی شناس مشورت کنید.</a:t>
            </a:r>
            <a:endParaRPr lang="en-US" sz="1400" b="1" dirty="0">
              <a:latin typeface="Adobe Arabic" pitchFamily="18" charset="-78"/>
              <a:ea typeface="Calibri"/>
              <a:cs typeface="Adobe Arabic" pitchFamily="18" charset="-78"/>
            </a:endParaRPr>
          </a:p>
        </p:txBody>
      </p:sp>
    </p:spTree>
    <p:extLst>
      <p:ext uri="{BB962C8B-B14F-4D97-AF65-F5344CB8AC3E}">
        <p14:creationId xmlns:p14="http://schemas.microsoft.com/office/powerpoint/2010/main" xmlns="" val="348700699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96699"/>
            <a:ext cx="6172200" cy="3044133"/>
          </a:xfrm>
        </p:spPr>
        <p:txBody>
          <a:bodyPr>
            <a:noAutofit/>
          </a:bodyPr>
          <a:lstStyle/>
          <a:p>
            <a:pPr algn="r" rtl="1">
              <a:lnSpc>
                <a:spcPct val="107000"/>
              </a:lnSpc>
              <a:spcAft>
                <a:spcPts val="800"/>
              </a:spcAft>
            </a:pPr>
            <a:r>
              <a:rPr lang="fa-IR" sz="1600" b="1" dirty="0" smtClean="0">
                <a:ea typeface="Calibri"/>
                <a:cs typeface="B Nazanin"/>
              </a:rPr>
              <a:t/>
            </a:r>
            <a:br>
              <a:rPr lang="fa-IR" sz="1600" b="1" dirty="0" smtClean="0">
                <a:ea typeface="Calibri"/>
                <a:cs typeface="B Nazanin"/>
              </a:rPr>
            </a:br>
            <a:r>
              <a:rPr lang="fa-IR" sz="1600" b="1" dirty="0" smtClean="0">
                <a:ea typeface="Calibri"/>
                <a:cs typeface="B Nazanin"/>
              </a:rPr>
              <a:t/>
            </a:r>
            <a:br>
              <a:rPr lang="fa-IR" sz="1600" b="1" dirty="0" smtClean="0">
                <a:ea typeface="Calibri"/>
                <a:cs typeface="B Nazanin"/>
              </a:rPr>
            </a:br>
            <a:r>
              <a:rPr lang="fa-IR" sz="1600" b="1" dirty="0">
                <a:ea typeface="Calibri"/>
                <a:cs typeface="B Nazanin"/>
              </a:rPr>
              <a:t/>
            </a:r>
            <a:br>
              <a:rPr lang="fa-IR" sz="1600" b="1" dirty="0">
                <a:ea typeface="Calibri"/>
                <a:cs typeface="B Nazanin"/>
              </a:rPr>
            </a:br>
            <a:r>
              <a:rPr lang="fa-IR" sz="1400" b="1" dirty="0" smtClean="0">
                <a:ea typeface="Calibri"/>
                <a:cs typeface="B Nazanin"/>
              </a:rPr>
              <a:t>درجات </a:t>
            </a:r>
            <a:r>
              <a:rPr lang="fa-IR" sz="1400" b="1" dirty="0">
                <a:ea typeface="Calibri"/>
                <a:cs typeface="B Nazanin"/>
              </a:rPr>
              <a:t>کم شنوایی</a:t>
            </a:r>
            <a:r>
              <a:rPr lang="en-US" sz="1200" dirty="0">
                <a:ea typeface="Calibri"/>
                <a:cs typeface="Arial"/>
              </a:rPr>
              <a:t/>
            </a:r>
            <a:br>
              <a:rPr lang="en-US" sz="1200" dirty="0">
                <a:ea typeface="Calibri"/>
                <a:cs typeface="Arial"/>
              </a:rPr>
            </a:br>
            <a:r>
              <a:rPr lang="fa-IR" sz="1400" dirty="0">
                <a:ea typeface="Calibri"/>
                <a:cs typeface="B Nazanin"/>
              </a:rPr>
              <a:t>شنوایی شناسان می توانند شنوایی فرزند شما را ارزیابی کنند . انواع مختلفی از آزمون های شنوایی در دسترس هستند . سن کودک شما و توانایی همکاری او با کارشناس تعیین کننده ی نوع آزمونی خواهد بود که برای کودکتان انتخاب خواهد شد . </a:t>
            </a:r>
            <a:r>
              <a:rPr lang="fa-IR" sz="1400" dirty="0" smtClean="0">
                <a:ea typeface="Calibri"/>
                <a:cs typeface="B Nazanin"/>
              </a:rPr>
              <a:t>شنوایی </a:t>
            </a:r>
            <a:r>
              <a:rPr lang="fa-IR" sz="1400" dirty="0">
                <a:ea typeface="Calibri"/>
                <a:cs typeface="B Nazanin"/>
              </a:rPr>
              <a:t>شناس سطح صدایی را کودک شما در بسامد های مختلف می تواند بشنود را مشخص می کند سپس نتایج را روی یک نمودار یا ادیوگرام می کشد . در این ادیوگرام صداهای دارای بسامد زیر درسمت راست بسامد 1000هرتز و صداهایی که بسامد پایین دارند در سمت چپ یسامد 1000 هرتز قرار دارند . منطقه ای در فرکانس های میانه " موز گفتار " نامیده می شود . این منطقه ترازی از شنوایی را به شما نشان می دهد که برای درک گفتار افراد ، زمانی که به طور طبیعی صحبت می کنند ( نه خیلی بلند و نه خیلی </a:t>
            </a:r>
            <a:r>
              <a:rPr lang="fa-IR" sz="1400" dirty="0" smtClean="0">
                <a:ea typeface="Calibri"/>
                <a:cs typeface="B Nazanin"/>
              </a:rPr>
              <a:t>آهسته) </a:t>
            </a:r>
            <a:r>
              <a:rPr lang="fa-IR" sz="1400" dirty="0">
                <a:ea typeface="Calibri"/>
                <a:cs typeface="B Nazanin"/>
              </a:rPr>
              <a:t>مورد نیاز </a:t>
            </a:r>
            <a:r>
              <a:rPr lang="fa-IR" sz="1400" dirty="0" smtClean="0">
                <a:ea typeface="Calibri"/>
                <a:cs typeface="B Nazanin"/>
              </a:rPr>
              <a:t>است. </a:t>
            </a:r>
            <a:r>
              <a:rPr lang="fa-IR" sz="1400" dirty="0">
                <a:ea typeface="Calibri"/>
                <a:cs typeface="B Nazanin"/>
              </a:rPr>
              <a:t>شناس یا گفتار درمانگر مشورت </a:t>
            </a:r>
            <a:r>
              <a:rPr lang="fa-IR" sz="1400" dirty="0" smtClean="0">
                <a:ea typeface="Calibri"/>
                <a:cs typeface="B Nazanin"/>
              </a:rPr>
              <a:t>کنید.</a:t>
            </a:r>
            <a:endParaRPr lang="en-US" sz="1600" dirty="0">
              <a:latin typeface="Adobe Arabic" pitchFamily="18" charset="-78"/>
              <a:cs typeface="Adobe Arabic" pitchFamily="18" charset="-78"/>
            </a:endParaRPr>
          </a:p>
        </p:txBody>
      </p:sp>
      <p:pic>
        <p:nvPicPr>
          <p:cNvPr id="2049" name="Picture 1"/>
          <p:cNvPicPr>
            <a:picLocks noChangeAspect="1" noChangeArrowheads="1"/>
          </p:cNvPicPr>
          <p:nvPr/>
        </p:nvPicPr>
        <p:blipFill>
          <a:blip r:embed="rId2" cstate="print">
            <a:extLst>
              <a:ext uri="{28A0092B-C50C-407E-A947-70E740481C1C}">
                <a14:useLocalDpi xmlns:a14="http://schemas.microsoft.com/office/drawing/2010/main" xmlns="" val="0"/>
              </a:ext>
            </a:extLst>
          </a:blip>
          <a:srcRect/>
          <a:stretch>
            <a:fillRect/>
          </a:stretch>
        </p:blipFill>
        <p:spPr bwMode="auto">
          <a:xfrm>
            <a:off x="620688" y="3728863"/>
            <a:ext cx="5449370" cy="4392000"/>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pic>
      <p:sp>
        <p:nvSpPr>
          <p:cNvPr id="6" name="Oval 5"/>
          <p:cNvSpPr/>
          <p:nvPr/>
        </p:nvSpPr>
        <p:spPr>
          <a:xfrm>
            <a:off x="2348880" y="415033"/>
            <a:ext cx="2664295" cy="792088"/>
          </a:xfrm>
          <a:prstGeom prst="ellipse">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fa-IR" sz="2400" b="1" dirty="0">
                <a:solidFill>
                  <a:srgbClr val="160EB2"/>
                </a:solidFill>
                <a:latin typeface="Adobe Arabic" pitchFamily="18" charset="-78"/>
                <a:ea typeface="Calibri"/>
                <a:cs typeface="Adobe Arabic" pitchFamily="18" charset="-78"/>
              </a:rPr>
              <a:t>کم شنوایی چیست ؟</a:t>
            </a:r>
            <a:endParaRPr lang="en-US" sz="2400" dirty="0">
              <a:solidFill>
                <a:srgbClr val="160EB2"/>
              </a:solidFill>
              <a:latin typeface="Adobe Arabic" pitchFamily="18" charset="-78"/>
              <a:cs typeface="Adobe Arabic" pitchFamily="18" charset="-78"/>
            </a:endParaRPr>
          </a:p>
        </p:txBody>
      </p:sp>
      <p:sp>
        <p:nvSpPr>
          <p:cNvPr id="9" name="Rounded Rectangle 8"/>
          <p:cNvSpPr/>
          <p:nvPr/>
        </p:nvSpPr>
        <p:spPr>
          <a:xfrm>
            <a:off x="1424397" y="8985448"/>
            <a:ext cx="3888432" cy="468052"/>
          </a:xfrm>
          <a:prstGeom prst="round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rtl="1">
              <a:spcAft>
                <a:spcPts val="0"/>
              </a:spcAft>
              <a:tabLst>
                <a:tab pos="2971800" algn="ctr"/>
                <a:tab pos="5943600" algn="r"/>
              </a:tabLst>
            </a:pPr>
            <a:r>
              <a:rPr lang="fa-IR" sz="1100" b="1" dirty="0" smtClean="0">
                <a:solidFill>
                  <a:srgbClr val="160EB2"/>
                </a:solidFill>
                <a:ea typeface="Calibri"/>
                <a:cs typeface="Arial"/>
              </a:rPr>
              <a:t>گروه روانشناسی و آموزش کودکان استثنایی،</a:t>
            </a:r>
          </a:p>
          <a:p>
            <a:pPr algn="ctr" rtl="1">
              <a:spcAft>
                <a:spcPts val="0"/>
              </a:spcAft>
              <a:tabLst>
                <a:tab pos="2971800" algn="ctr"/>
                <a:tab pos="5943600" algn="r"/>
              </a:tabLst>
            </a:pPr>
            <a:r>
              <a:rPr lang="fa-IR" sz="1100" b="1" dirty="0" smtClean="0">
                <a:solidFill>
                  <a:srgbClr val="160EB2"/>
                </a:solidFill>
                <a:ea typeface="Calibri"/>
                <a:cs typeface="Arial"/>
              </a:rPr>
              <a:t>دانشگاه علوم بهزیستی و توانبخشی</a:t>
            </a:r>
            <a:endParaRPr lang="en-US" sz="1100" b="1" dirty="0">
              <a:solidFill>
                <a:srgbClr val="160EB2"/>
              </a:solidFill>
              <a:ea typeface="Calibri"/>
              <a:cs typeface="Arial"/>
            </a:endParaRPr>
          </a:p>
        </p:txBody>
      </p:sp>
    </p:spTree>
    <p:extLst>
      <p:ext uri="{BB962C8B-B14F-4D97-AF65-F5344CB8AC3E}">
        <p14:creationId xmlns:p14="http://schemas.microsoft.com/office/powerpoint/2010/main" xmlns="" val="124525101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78</TotalTime>
  <Words>376</Words>
  <Application>Microsoft Office PowerPoint</Application>
  <PresentationFormat>A4 Paper (210x297 mm)</PresentationFormat>
  <Paragraphs>70</Paragraphs>
  <Slides>2</Slides>
  <Notes>1</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والدین گرامی پایش رشد گفتار و زبان کودکتان بسیار مهم است، این کار باعث می شود کودک بتواند به صداها به خوبی پاسخ دهد. چک لیست زیر راهنمایی هایی کلی در رابطه با نقاط عطف رشد گفتار و زبان به شما ارائه می کند. </vt:lpstr>
      <vt:lpstr>   درجات کم شنوایی شنوایی شناسان می توانند شنوایی فرزند شما را ارزیابی کنند . انواع مختلفی از آزمون های شنوایی در دسترس هستند . سن کودک شما و توانایی همکاری او با کارشناس تعیین کننده ی نوع آزمونی خواهد بود که برای کودکتان انتخاب خواهد شد . شنوایی شناس سطح صدایی را کودک شما در بسامد های مختلف می تواند بشنود را مشخص می کند سپس نتایج را روی یک نمودار یا ادیوگرام می کشد . در این ادیوگرام صداهای دارای بسامد زیر درسمت راست بسامد 1000هرتز و صداهایی که بسامد پایین دارند در سمت چپ یسامد 1000 هرتز قرار دارند . منطقه ای در فرکانس های میانه " موز گفتار " نامیده می شود . این منطقه ترازی از شنوایی را به شما نشان می دهد که برای درک گفتار افراد ، زمانی که به طور طبیعی صحبت می کنند ( نه خیلی بلند و نه خیلی آهسته) مورد نیاز است. شناس یا گفتار درمانگر مشورت کنید.</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والدین گرامی پایش رشد گفتار و زبان کودکتان بسیار مهم است، این کار باعث می شود کودک بتواند به صداها به خوبی پاسخ دهد. چک لیست زیر راهنماییهایی کلی در رابطه با نقاط عطف رشد گفتار و زبان به شما ارائه می کند.</dc:title>
  <dc:creator>nimopack.com</dc:creator>
  <cp:lastModifiedBy>gi.movallali</cp:lastModifiedBy>
  <cp:revision>11</cp:revision>
  <dcterms:created xsi:type="dcterms:W3CDTF">2019-05-28T23:55:42Z</dcterms:created>
  <dcterms:modified xsi:type="dcterms:W3CDTF">2019-09-23T10:08:33Z</dcterms:modified>
</cp:coreProperties>
</file>

<file path=docProps/thumbnail.jpeg>
</file>